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6" r:id="rId4"/>
    <p:sldId id="293" r:id="rId5"/>
    <p:sldId id="290" r:id="rId6"/>
    <p:sldId id="285" r:id="rId7"/>
    <p:sldId id="259" r:id="rId8"/>
    <p:sldId id="291" r:id="rId9"/>
    <p:sldId id="261" r:id="rId10"/>
    <p:sldId id="262" r:id="rId11"/>
    <p:sldId id="292" r:id="rId12"/>
    <p:sldId id="263" r:id="rId13"/>
    <p:sldId id="264" r:id="rId14"/>
    <p:sldId id="266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FE8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 autoAdjust="0"/>
  </p:normalViewPr>
  <p:slideViewPr>
    <p:cSldViewPr snapToGrid="0">
      <p:cViewPr varScale="1">
        <p:scale>
          <a:sx n="75" d="100"/>
          <a:sy n="75" d="100"/>
        </p:scale>
        <p:origin x="60" y="5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63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5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6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7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8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9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Сыры!$B$55:$B$74</c:f>
              <c:strCache>
                <c:ptCount val="20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правонарушений</c:v>
                </c:pt>
                <c:pt idx="3">
                  <c:v>Профилактика терроризма и экстремизма</c:v>
                </c:pt>
                <c:pt idx="4">
                  <c:v>Профилактика наркомании </c:v>
                </c:pt>
                <c:pt idx="5">
                  <c:v>Обучение действиям в чрезвычайных ситуациях</c:v>
                </c:pt>
                <c:pt idx="6">
                  <c:v>Общественные работы</c:v>
                </c:pt>
                <c:pt idx="7">
                  <c:v>Трудоустройство несовершеннолетних</c:v>
                </c:pt>
                <c:pt idx="8">
                  <c:v>Развитие малого бизнеса</c:v>
                </c:pt>
                <c:pt idx="9">
                  <c:v>Благоустройство </c:v>
                </c:pt>
                <c:pt idx="10">
                  <c:v>Охрана окружающей среды</c:v>
                </c:pt>
                <c:pt idx="11">
                  <c:v>Профессиональное образование</c:v>
                </c:pt>
                <c:pt idx="12">
                  <c:v>Профилактика дорожно-транспортного травматизма</c:v>
                </c:pt>
                <c:pt idx="13">
                  <c:v>Охрана здоровья граждан от табачного дыма</c:v>
                </c:pt>
                <c:pt idx="14">
                  <c:v>Профилактика межнациональных конфликтов</c:v>
                </c:pt>
                <c:pt idx="15">
                  <c:v> Участие в городских праздничных мероприятий</c:v>
                </c:pt>
                <c:pt idx="16">
                  <c:v>Сохранение местных традиций</c:v>
                </c:pt>
                <c:pt idx="17">
                  <c:v>Организация досуговых мероприятий</c:v>
                </c:pt>
                <c:pt idx="18">
                  <c:v>Физкультурно-оздоровительные мероприятия</c:v>
                </c:pt>
                <c:pt idx="19">
                  <c:v>Средства массовой информации</c:v>
                </c:pt>
              </c:strCache>
            </c:strRef>
          </c:cat>
          <c:val>
            <c:numRef>
              <c:f>Сыры!$C$55:$C$74</c:f>
              <c:numCache>
                <c:formatCode>#\ ##0.0</c:formatCode>
                <c:ptCount val="20"/>
                <c:pt idx="0" formatCode="General">
                  <c:v>99.5</c:v>
                </c:pt>
                <c:pt idx="1">
                  <c:v>5.8</c:v>
                </c:pt>
                <c:pt idx="2">
                  <c:v>19</c:v>
                </c:pt>
                <c:pt idx="3">
                  <c:v>36.6</c:v>
                </c:pt>
                <c:pt idx="4">
                  <c:v>50.4</c:v>
                </c:pt>
                <c:pt idx="5">
                  <c:v>59.8</c:v>
                </c:pt>
                <c:pt idx="6">
                  <c:v>67</c:v>
                </c:pt>
                <c:pt idx="7">
                  <c:v>311.39999999999998</c:v>
                </c:pt>
                <c:pt idx="8">
                  <c:v>5.8</c:v>
                </c:pt>
                <c:pt idx="9">
                  <c:v>16988.599999999999</c:v>
                </c:pt>
                <c:pt idx="10">
                  <c:v>41.2</c:v>
                </c:pt>
                <c:pt idx="11">
                  <c:v>65.7</c:v>
                </c:pt>
                <c:pt idx="12">
                  <c:v>11.2</c:v>
                </c:pt>
                <c:pt idx="13">
                  <c:v>0</c:v>
                </c:pt>
                <c:pt idx="14">
                  <c:v>15.4</c:v>
                </c:pt>
                <c:pt idx="15">
                  <c:v>6847.4</c:v>
                </c:pt>
                <c:pt idx="16">
                  <c:v>1371.2</c:v>
                </c:pt>
                <c:pt idx="17">
                  <c:v>602.79999999999995</c:v>
                </c:pt>
                <c:pt idx="18">
                  <c:v>0</c:v>
                </c:pt>
                <c:pt idx="19">
                  <c:v>1650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Сыры!$B$55:$B$63</c:f>
              <c:strCache>
                <c:ptCount val="9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правонарушений</c:v>
                </c:pt>
                <c:pt idx="3">
                  <c:v>Профилактика терроризма и экстремизма</c:v>
                </c:pt>
                <c:pt idx="4">
                  <c:v>Профилактика наркомании </c:v>
                </c:pt>
                <c:pt idx="5">
                  <c:v>Обучение действиям в чрезвычайных ситуациях</c:v>
                </c:pt>
                <c:pt idx="6">
                  <c:v>Общественные работы</c:v>
                </c:pt>
                <c:pt idx="7">
                  <c:v>Трудоустройство несовершеннолетних</c:v>
                </c:pt>
                <c:pt idx="8">
                  <c:v>Развитие малого бизнеса</c:v>
                </c:pt>
              </c:strCache>
            </c:strRef>
          </c:cat>
          <c:val>
            <c:numRef>
              <c:f>Сыры!$C$55:$C$63</c:f>
              <c:numCache>
                <c:formatCode>#\ ##0.0</c:formatCode>
                <c:ptCount val="9"/>
                <c:pt idx="0" formatCode="General">
                  <c:v>99.5</c:v>
                </c:pt>
                <c:pt idx="1">
                  <c:v>5.8</c:v>
                </c:pt>
                <c:pt idx="2">
                  <c:v>19</c:v>
                </c:pt>
                <c:pt idx="3">
                  <c:v>36.6</c:v>
                </c:pt>
                <c:pt idx="4">
                  <c:v>50.4</c:v>
                </c:pt>
                <c:pt idx="5">
                  <c:v>59.8</c:v>
                </c:pt>
                <c:pt idx="6">
                  <c:v>67</c:v>
                </c:pt>
                <c:pt idx="7">
                  <c:v>311.39999999999998</c:v>
                </c:pt>
                <c:pt idx="8">
                  <c:v>5.8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Сыры!$B$55:$B$63</c:f>
              <c:strCache>
                <c:ptCount val="9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правонарушений</c:v>
                </c:pt>
                <c:pt idx="3">
                  <c:v>Профилактика терроризма и экстремизма</c:v>
                </c:pt>
                <c:pt idx="4">
                  <c:v>Профилактика наркомании </c:v>
                </c:pt>
                <c:pt idx="5">
                  <c:v>Обучение действиям в чрезвычайных ситуациях</c:v>
                </c:pt>
                <c:pt idx="6">
                  <c:v>Общественные работы</c:v>
                </c:pt>
                <c:pt idx="7">
                  <c:v>Трудоустройство несовершеннолетних</c:v>
                </c:pt>
                <c:pt idx="8">
                  <c:v>Развитие малого бизнеса</c:v>
                </c:pt>
              </c:strCache>
            </c:strRef>
          </c:cat>
          <c:val>
            <c:numRef>
              <c:f>Сыры!$D$55:$D$63</c:f>
              <c:numCache>
                <c:formatCode>#\ ##0.0</c:formatCode>
                <c:ptCount val="9"/>
                <c:pt idx="0" formatCode="0.0">
                  <c:v>73.7</c:v>
                </c:pt>
                <c:pt idx="1">
                  <c:v>5.8</c:v>
                </c:pt>
                <c:pt idx="2">
                  <c:v>19</c:v>
                </c:pt>
                <c:pt idx="3">
                  <c:v>16.600000000000001</c:v>
                </c:pt>
                <c:pt idx="4">
                  <c:v>30.3</c:v>
                </c:pt>
                <c:pt idx="5">
                  <c:v>59.8</c:v>
                </c:pt>
                <c:pt idx="6">
                  <c:v>64</c:v>
                </c:pt>
                <c:pt idx="7">
                  <c:v>176.3</c:v>
                </c:pt>
                <c:pt idx="8">
                  <c:v>5.8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75257888"/>
        <c:axId val="275260632"/>
      </c:barChart>
      <c:catAx>
        <c:axId val="275257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5260632"/>
        <c:crosses val="autoZero"/>
        <c:auto val="1"/>
        <c:lblAlgn val="ctr"/>
        <c:lblOffset val="100"/>
        <c:noMultiLvlLbl val="0"/>
      </c:catAx>
      <c:valAx>
        <c:axId val="2752606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75257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Сыры!$B$64:$B$74</c15:sqref>
                  </c15:fullRef>
                </c:ext>
              </c:extLst>
              <c:f>(Сыры!$B$64:$B$67,Сыры!$B$69:$B$74)</c:f>
              <c:strCache>
                <c:ptCount val="10"/>
                <c:pt idx="0">
                  <c:v>Благоустройство </c:v>
                </c:pt>
                <c:pt idx="1">
                  <c:v>Охрана окружающей среды</c:v>
                </c:pt>
                <c:pt idx="2">
                  <c:v>Профессиональное образование</c:v>
                </c:pt>
                <c:pt idx="3">
                  <c:v>Профилактика дорожно-транспортного травматизма</c:v>
                </c:pt>
                <c:pt idx="4">
                  <c:v>Профилактика межнациональных конфликтов</c:v>
                </c:pt>
                <c:pt idx="5">
                  <c:v> Участие в городских праздничных мероприятий</c:v>
                </c:pt>
                <c:pt idx="6">
                  <c:v>Сохранение местных традиций</c:v>
                </c:pt>
                <c:pt idx="7">
                  <c:v>Организация досуговых мероприятий</c:v>
                </c:pt>
                <c:pt idx="8">
                  <c:v>Физкультурно-оздоровительные мероприятия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Сыры!$C$64:$C$74</c15:sqref>
                  </c15:fullRef>
                </c:ext>
              </c:extLst>
              <c:f>(Сыры!$C$64:$C$67,Сыры!$C$69:$C$74)</c:f>
              <c:numCache>
                <c:formatCode>#\ ##0.0</c:formatCode>
                <c:ptCount val="10"/>
                <c:pt idx="0">
                  <c:v>16988.599999999999</c:v>
                </c:pt>
                <c:pt idx="1">
                  <c:v>41.2</c:v>
                </c:pt>
                <c:pt idx="2">
                  <c:v>65.7</c:v>
                </c:pt>
                <c:pt idx="3">
                  <c:v>11.2</c:v>
                </c:pt>
                <c:pt idx="4">
                  <c:v>15.4</c:v>
                </c:pt>
                <c:pt idx="5">
                  <c:v>6847.4</c:v>
                </c:pt>
                <c:pt idx="6">
                  <c:v>1371.2</c:v>
                </c:pt>
                <c:pt idx="7">
                  <c:v>602.79999999999995</c:v>
                </c:pt>
                <c:pt idx="8">
                  <c:v>0</c:v>
                </c:pt>
                <c:pt idx="9">
                  <c:v>1650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Сыры!$B$64:$B$74</c15:sqref>
                  </c15:fullRef>
                </c:ext>
              </c:extLst>
              <c:f>(Сыры!$B$64:$B$67,Сыры!$B$69:$B$74)</c:f>
              <c:strCache>
                <c:ptCount val="10"/>
                <c:pt idx="0">
                  <c:v>Благоустройство </c:v>
                </c:pt>
                <c:pt idx="1">
                  <c:v>Охрана окружающей среды</c:v>
                </c:pt>
                <c:pt idx="2">
                  <c:v>Профессиональное образование</c:v>
                </c:pt>
                <c:pt idx="3">
                  <c:v>Профилактика дорожно-транспортного травматизма</c:v>
                </c:pt>
                <c:pt idx="4">
                  <c:v>Профилактика межнациональных конфликтов</c:v>
                </c:pt>
                <c:pt idx="5">
                  <c:v> Участие в городских праздничных мероприятий</c:v>
                </c:pt>
                <c:pt idx="6">
                  <c:v>Сохранение местных традиций</c:v>
                </c:pt>
                <c:pt idx="7">
                  <c:v>Организация досуговых мероприятий</c:v>
                </c:pt>
                <c:pt idx="8">
                  <c:v>Физкультурно-оздоровительные мероприятия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Сыры!$D$64:$D$74</c15:sqref>
                  </c15:fullRef>
                </c:ext>
              </c:extLst>
              <c:f>(Сыры!$D$64:$D$67,Сыры!$D$69:$D$74)</c:f>
              <c:numCache>
                <c:formatCode>#\ ##0.0</c:formatCode>
                <c:ptCount val="10"/>
                <c:pt idx="0">
                  <c:v>7581.3</c:v>
                </c:pt>
                <c:pt idx="1">
                  <c:v>16.5</c:v>
                </c:pt>
                <c:pt idx="2">
                  <c:v>32.299999999999997</c:v>
                </c:pt>
                <c:pt idx="3">
                  <c:v>11.2</c:v>
                </c:pt>
                <c:pt idx="4">
                  <c:v>15.4</c:v>
                </c:pt>
                <c:pt idx="5">
                  <c:v>3300.6</c:v>
                </c:pt>
                <c:pt idx="6">
                  <c:v>1080.7</c:v>
                </c:pt>
                <c:pt idx="7">
                  <c:v>237.5</c:v>
                </c:pt>
                <c:pt idx="8">
                  <c:v>0</c:v>
                </c:pt>
                <c:pt idx="9">
                  <c:v>1103.5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0248960"/>
        <c:axId val="280240336"/>
      </c:barChart>
      <c:catAx>
        <c:axId val="280248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0240336"/>
        <c:crosses val="autoZero"/>
        <c:auto val="1"/>
        <c:lblAlgn val="ctr"/>
        <c:lblOffset val="100"/>
        <c:noMultiLvlLbl val="0"/>
      </c:catAx>
      <c:valAx>
        <c:axId val="280240336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280248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80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4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Сыры!$B$5:$B$11</c:f>
              <c:strCache>
                <c:ptCount val="6"/>
                <c:pt idx="0">
                  <c:v>Налог на доходы физических лиц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Дотации</c:v>
                </c:pt>
                <c:pt idx="5">
                  <c:v>Субвенции</c:v>
                </c:pt>
              </c:strCache>
            </c:strRef>
          </c:cat>
          <c:val>
            <c:numRef>
              <c:f>Сыры!$C$5:$C$11</c:f>
              <c:numCache>
                <c:formatCode>#\ ##0.0</c:formatCode>
                <c:ptCount val="6"/>
                <c:pt idx="0">
                  <c:v>29898</c:v>
                </c:pt>
                <c:pt idx="1">
                  <c:v>69.599999999999994</c:v>
                </c:pt>
                <c:pt idx="2">
                  <c:v>1069.5</c:v>
                </c:pt>
                <c:pt idx="3">
                  <c:v>1</c:v>
                </c:pt>
                <c:pt idx="4">
                  <c:v>20585.2</c:v>
                </c:pt>
                <c:pt idx="5">
                  <c:v>14493.3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Сыры!$B$4:$B$11</c15:sqref>
                  </c15:fullRef>
                </c:ext>
              </c:extLst>
              <c:f>(Сыры!$B$5:$B$8,Сыры!$B$10:$B$11)</c:f>
              <c:strCache>
                <c:ptCount val="6"/>
                <c:pt idx="0">
                  <c:v>Налог на доходы физических лиц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Дотации</c:v>
                </c:pt>
                <c:pt idx="5">
                  <c:v>Субвенции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Сыры!$C$4:$C$11</c15:sqref>
                  </c15:fullRef>
                </c:ext>
              </c:extLst>
              <c:f>(Сыры!$C$5:$C$8,Сыры!$C$10:$C$11)</c:f>
              <c:numCache>
                <c:formatCode>#\ ##0.0</c:formatCode>
                <c:ptCount val="6"/>
                <c:pt idx="0">
                  <c:v>24500</c:v>
                </c:pt>
                <c:pt idx="1">
                  <c:v>82.6</c:v>
                </c:pt>
                <c:pt idx="2">
                  <c:v>1377.7</c:v>
                </c:pt>
                <c:pt idx="3">
                  <c:v>1</c:v>
                </c:pt>
                <c:pt idx="4">
                  <c:v>23756.7</c:v>
                </c:pt>
                <c:pt idx="5">
                  <c:v>14493.3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Сыры!$B$4:$B$11</c15:sqref>
                  </c15:fullRef>
                </c:ext>
              </c:extLst>
              <c:f>(Сыры!$B$5:$B$8,Сыры!$B$10:$B$11)</c:f>
              <c:strCache>
                <c:ptCount val="6"/>
                <c:pt idx="0">
                  <c:v>Налог на доходы физических лиц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Дотации</c:v>
                </c:pt>
                <c:pt idx="5">
                  <c:v>Субвенции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Сыры!$D$4:$D$11</c15:sqref>
                  </c15:fullRef>
                </c:ext>
              </c:extLst>
              <c:f>(Сыры!$D$5:$D$8,Сыры!$D$10:$D$11)</c:f>
              <c:numCache>
                <c:formatCode>#\ ##0.0</c:formatCode>
                <c:ptCount val="6"/>
                <c:pt idx="0">
                  <c:v>18160.400000000001</c:v>
                </c:pt>
                <c:pt idx="1">
                  <c:v>34.9</c:v>
                </c:pt>
                <c:pt idx="2">
                  <c:v>767.2</c:v>
                </c:pt>
                <c:pt idx="3">
                  <c:v>0</c:v>
                </c:pt>
                <c:pt idx="4">
                  <c:v>14629.3</c:v>
                </c:pt>
                <c:pt idx="5">
                  <c:v>9582.6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06304840"/>
        <c:axId val="306308760"/>
      </c:barChart>
      <c:catAx>
        <c:axId val="306304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308760"/>
        <c:crosses val="autoZero"/>
        <c:auto val="1"/>
        <c:lblAlgn val="ctr"/>
        <c:lblOffset val="100"/>
        <c:noMultiLvlLbl val="0"/>
      </c:catAx>
      <c:valAx>
        <c:axId val="306308760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306304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extLst>
                <c:ext xmlns:c15="http://schemas.microsoft.com/office/drawing/2012/chart" uri="{02D57815-91ED-43cb-92C2-25804820EDAC}">
                  <c15:fullRef>
                    <c15:sqref>Сыры!$B$22:$B$49</c15:sqref>
                  </c15:fullRef>
                </c:ext>
              </c:extLst>
              <c:f>(Сыры!$B$22,Сыры!$B$28,Сыры!$B$30,Сыры!$B$33,Сыры!$B$36,Сыры!$B$38,Сыры!$B$41,Сыры!$B$43,Сыры!$B$46,Сыры!$B$48)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Сыры!$C$22:$C$49</c15:sqref>
                  </c15:fullRef>
                </c:ext>
              </c:extLst>
              <c:f>(Сыры!$C$22,Сыры!$C$28,Сыры!$C$30,Сыры!$C$33,Сыры!$C$36,Сыры!$C$38,Сыры!$C$41,Сыры!$C$43,Сыры!$C$46,Сыры!$C$48)</c:f>
              <c:numCache>
                <c:formatCode>#\ ##0.0</c:formatCode>
                <c:ptCount val="10"/>
                <c:pt idx="0">
                  <c:v>18283.5</c:v>
                </c:pt>
                <c:pt idx="1">
                  <c:v>59.8</c:v>
                </c:pt>
                <c:pt idx="2">
                  <c:v>384.2</c:v>
                </c:pt>
                <c:pt idx="3">
                  <c:v>24166.199999999997</c:v>
                </c:pt>
                <c:pt idx="4">
                  <c:v>41.2</c:v>
                </c:pt>
                <c:pt idx="5">
                  <c:v>92.300000000000011</c:v>
                </c:pt>
                <c:pt idx="6">
                  <c:v>8821.4</c:v>
                </c:pt>
                <c:pt idx="7">
                  <c:v>13396.900000000001</c:v>
                </c:pt>
                <c:pt idx="8">
                  <c:v>0</c:v>
                </c:pt>
                <c:pt idx="9">
                  <c:v>1650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Сыры!$C$23</c15:sqref>
                  <c15:spPr xmlns:c15="http://schemas.microsoft.com/office/drawing/2012/chart"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  <c15:categoryFilterException>
                  <c15:sqref>Сыры!$C$24</c15:sqref>
                  <c15:spPr xmlns:c15="http://schemas.microsoft.com/office/drawing/2012/chart"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  <c15:categoryFilterException>
                  <c15:sqref>Сыры!$C$25</c15:sqref>
                  <c15:spPr xmlns:c15="http://schemas.microsoft.com/office/drawing/2012/chart">
                    <a:solidFill>
                      <a:schemeClr val="accent6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  <c15:categoryFilterException>
                  <c15:sqref>Сыры!$C$26</c15:sqref>
                  <c15:spPr xmlns:c15="http://schemas.microsoft.com/office/drawing/2012/chart"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  <c15:categoryFilterException>
                  <c15:sqref>Сыры!$C$27</c15:sqref>
                  <c15:spPr xmlns:c15="http://schemas.microsoft.com/office/drawing/2012/chart">
                    <a:solidFill>
                      <a:schemeClr val="accent6">
                        <a:lumMod val="80000"/>
                        <a:lumOff val="20000"/>
                      </a:schemeClr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  <c15:categoryFilterException>
                  <c15:sqref>Сыры!$C$29</c15:sqref>
                  <c15:spPr xmlns:c15="http://schemas.microsoft.com/office/drawing/2012/chart">
                    <a:solidFill>
                      <a:schemeClr val="accent4">
                        <a:lumMod val="80000"/>
                        <a:lumOff val="20000"/>
                      </a:schemeClr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Сыры!$B$22:$B$49</c15:sqref>
                  </c15:fullRef>
                </c:ext>
              </c:extLst>
              <c:f>(Сыры!$B$22,Сыры!$B$28,Сыры!$B$30,Сыры!$B$33,Сыры!$B$36,Сыры!$B$38,Сыры!$B$41,Сыры!$B$43,Сыры!$B$46,Сыры!$B$48)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Сыры!$C$22:$C$49</c15:sqref>
                  </c15:fullRef>
                </c:ext>
              </c:extLst>
              <c:f>(Сыры!$C$22,Сыры!$C$28,Сыры!$C$30,Сыры!$C$33,Сыры!$C$36,Сыры!$C$38,Сыры!$C$41,Сыры!$C$43,Сыры!$C$46,Сыры!$C$48)</c:f>
              <c:numCache>
                <c:formatCode>#\ ##0.0</c:formatCode>
                <c:ptCount val="10"/>
                <c:pt idx="0">
                  <c:v>18283.5</c:v>
                </c:pt>
                <c:pt idx="1">
                  <c:v>59.8</c:v>
                </c:pt>
                <c:pt idx="2">
                  <c:v>384.2</c:v>
                </c:pt>
                <c:pt idx="3">
                  <c:v>24166.199999999997</c:v>
                </c:pt>
                <c:pt idx="4">
                  <c:v>41.2</c:v>
                </c:pt>
                <c:pt idx="5">
                  <c:v>92.300000000000011</c:v>
                </c:pt>
                <c:pt idx="6">
                  <c:v>8821.4</c:v>
                </c:pt>
                <c:pt idx="7">
                  <c:v>13396.900000000001</c:v>
                </c:pt>
                <c:pt idx="8">
                  <c:v>0</c:v>
                </c:pt>
                <c:pt idx="9">
                  <c:v>1650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Сыры!$B$22:$B$49</c15:sqref>
                  </c15:fullRef>
                </c:ext>
              </c:extLst>
              <c:f>(Сыры!$B$22,Сыры!$B$28,Сыры!$B$30,Сыры!$B$33,Сыры!$B$36,Сыры!$B$38,Сыры!$B$41,Сыры!$B$43,Сыры!$B$46,Сыры!$B$48)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Сыры!$D$22:$D$49</c15:sqref>
                  </c15:fullRef>
                </c:ext>
              </c:extLst>
              <c:f>(Сыры!$D$22,Сыры!$D$28,Сыры!$D$30,Сыры!$D$33,Сыры!$D$36,Сыры!$D$38,Сыры!$D$41,Сыры!$D$43,Сыры!$D$46,Сыры!$D$48)</c:f>
              <c:numCache>
                <c:formatCode>#\ ##0.0</c:formatCode>
                <c:ptCount val="10"/>
                <c:pt idx="0">
                  <c:v>13331</c:v>
                </c:pt>
                <c:pt idx="1">
                  <c:v>59.8</c:v>
                </c:pt>
                <c:pt idx="2">
                  <c:v>246.10000000000002</c:v>
                </c:pt>
                <c:pt idx="3">
                  <c:v>12789.400000000001</c:v>
                </c:pt>
                <c:pt idx="4">
                  <c:v>16.5</c:v>
                </c:pt>
                <c:pt idx="5">
                  <c:v>58.9</c:v>
                </c:pt>
                <c:pt idx="6">
                  <c:v>4618.8</c:v>
                </c:pt>
                <c:pt idx="7">
                  <c:v>8026.9000000000005</c:v>
                </c:pt>
                <c:pt idx="8">
                  <c:v>0</c:v>
                </c:pt>
                <c:pt idx="9">
                  <c:v>1103.5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0321040"/>
        <c:axId val="276358424"/>
      </c:barChart>
      <c:catAx>
        <c:axId val="190321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6358424"/>
        <c:crosses val="autoZero"/>
        <c:auto val="1"/>
        <c:lblAlgn val="ctr"/>
        <c:lblOffset val="100"/>
        <c:noMultiLvlLbl val="0"/>
      </c:catAx>
      <c:valAx>
        <c:axId val="276358424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190321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70725-FDD8-43E4-BD9E-5FF920A44680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A3532-73EF-4047-A1D7-576F66E96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7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548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8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4610-29BD-463E-B1BE-F686A61B65B7}" type="datetime1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F10-A651-470F-8BCA-2EC8629F3461}" type="datetime1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AE0-E440-47F5-8531-BEC689001CA6}" type="datetime1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64F4-4AC9-4A1D-AC5D-55107FEF6A3E}" type="datetime1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B8A0-7F36-4350-ADB3-C2CDC77A6919}" type="datetime1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5913-A357-4C7E-94AE-EAC3647DB912}" type="datetime1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CAF0-9363-4626-9169-07B36B480CF6}" type="datetime1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40D0-2AD2-4B24-94A8-CC976C313E2F}" type="datetime1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DA81-C738-48C6-B50F-F747CA36135B}" type="datetime1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BB09-1B48-4DE3-9A48-6B7C52EC98BC}" type="datetime1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E88-1BCE-424D-A8CB-D88A9E86E63E}" type="datetime1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E3BA-7570-4EE7-8EC7-9706FC7262B5}" type="datetime1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537B-F92E-4EBA-8ABD-E66122FC227C}" type="datetime1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86E-31A7-437B-85EB-0A8787DC8E87}" type="datetime1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D591-98D7-44FB-A3B0-2126DB4EE1C4}" type="datetime1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73FA-9E2E-451C-8387-94B6B35147CD}" type="datetime1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>
                <a:lumMod val="80000"/>
                <a:lumOff val="20000"/>
              </a:srgbClr>
            </a:gs>
            <a:gs pos="100000">
              <a:srgbClr val="DFE8C4">
                <a:lumMod val="98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FC74-1487-407B-A6EB-201F00771486}" type="datetime1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5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2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3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jpeg"/><Relationship Id="rId7" Type="http://schemas.openxmlformats.org/officeDocument/2006/relationships/slide" Target="slide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12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15.xml"/><Relationship Id="rId5" Type="http://schemas.openxmlformats.org/officeDocument/2006/relationships/slide" Target="slide7.xml"/><Relationship Id="rId10" Type="http://schemas.openxmlformats.org/officeDocument/2006/relationships/slide" Target="slide14.xml"/><Relationship Id="rId4" Type="http://schemas.openxmlformats.org/officeDocument/2006/relationships/slide" Target="slide9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2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9 месяцев </a:t>
            </a:r>
            <a:r>
              <a:rPr lang="ru-RU" dirty="0" smtClean="0"/>
              <a:t>2021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Для граждан</a:t>
            </a:r>
            <a:endParaRPr lang="ru-RU" sz="32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Внутригородское муниципальное образование Санкт-Петербурга муниципальный округ Васильевский</a:t>
            </a:r>
            <a:endParaRPr lang="ru-RU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8" name="Выноска со стрелкой вверх 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8261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r"/>
            <a:r>
              <a:rPr lang="ru-RU" b="1" dirty="0"/>
              <a:t>МО Васильевский </a:t>
            </a:r>
            <a:r>
              <a:rPr lang="ru-RU" b="1" dirty="0" smtClean="0"/>
              <a:t>за </a:t>
            </a:r>
            <a:r>
              <a:rPr lang="ru-RU" b="1" dirty="0" smtClean="0"/>
              <a:t>3-й </a:t>
            </a:r>
            <a:r>
              <a:rPr lang="ru-RU" b="1" dirty="0" smtClean="0"/>
              <a:t>квартал 2021 финансового года</a:t>
            </a:r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доходов бюджета (тыс./руб.)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555222"/>
              </p:ext>
            </p:extLst>
          </p:nvPr>
        </p:nvGraphicFramePr>
        <p:xfrm>
          <a:off x="2763632" y="2988517"/>
          <a:ext cx="8140001" cy="3535198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566046"/>
                <a:gridCol w="914186"/>
                <a:gridCol w="921722"/>
                <a:gridCol w="995578"/>
                <a:gridCol w="742469"/>
              </a:tblGrid>
              <a:tr h="547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% исп.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Налоговые и неналоговые доходы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25 961,3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18 962,5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Налоги на совокупный доход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18 160,4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Доходы от </a:t>
                      </a:r>
                      <a:r>
                        <a:rPr lang="ru-RU" sz="1000" b="0" dirty="0" smtClean="0">
                          <a:effectLst/>
                        </a:rPr>
                        <a:t>компенсации</a:t>
                      </a:r>
                      <a:r>
                        <a:rPr lang="ru-RU" sz="1000" b="0" baseline="0" dirty="0" smtClean="0">
                          <a:effectLst/>
                        </a:rPr>
                        <a:t> затрат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00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Штрафы, санкции, возмещение ущерба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117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Безвозмездные </a:t>
                      </a:r>
                      <a:r>
                        <a:rPr lang="ru-RU" sz="1000" dirty="0" smtClean="0">
                          <a:effectLst/>
                        </a:rPr>
                        <a:t>поступления (субвенции)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38 250,0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24 211,9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Дотации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23 756,7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14 629,3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Субвенции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14 493,3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582,6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64 211,3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43 174,4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119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r"/>
            <a:r>
              <a:rPr lang="ru-RU" b="1" dirty="0"/>
              <a:t>МО Васильевский за </a:t>
            </a:r>
            <a:r>
              <a:rPr lang="ru-RU" b="1" dirty="0"/>
              <a:t>3</a:t>
            </a:r>
            <a:r>
              <a:rPr lang="ru-RU" b="1" dirty="0" smtClean="0"/>
              <a:t>-й </a:t>
            </a:r>
            <a:r>
              <a:rPr lang="ru-RU" b="1" dirty="0"/>
              <a:t>квартал </a:t>
            </a:r>
            <a:r>
              <a:rPr lang="ru-RU" b="1" dirty="0" smtClean="0"/>
              <a:t>2021 </a:t>
            </a:r>
            <a:r>
              <a:rPr lang="ru-RU" b="1" dirty="0"/>
              <a:t>финансового </a:t>
            </a:r>
            <a:r>
              <a:rPr lang="ru-RU" b="1" dirty="0" smtClean="0"/>
              <a:t>года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доходов бюджета (тыс./руб.)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9764115"/>
              </p:ext>
            </p:extLst>
          </p:nvPr>
        </p:nvGraphicFramePr>
        <p:xfrm>
          <a:off x="2743201" y="3095172"/>
          <a:ext cx="8804954" cy="3154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540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Диаграмма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048479"/>
              </p:ext>
            </p:extLst>
          </p:nvPr>
        </p:nvGraphicFramePr>
        <p:xfrm>
          <a:off x="5169899" y="2988517"/>
          <a:ext cx="5476875" cy="3324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</a:t>
            </a:r>
            <a:r>
              <a:rPr lang="ru-RU" b="1" dirty="0" smtClean="0"/>
              <a:t>3-й </a:t>
            </a:r>
            <a:r>
              <a:rPr lang="ru-RU" b="1" dirty="0" smtClean="0"/>
              <a:t>квартал 2021 финансового года 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расходов бюджета (план)</a:t>
            </a:r>
            <a:endParaRPr lang="ru-RU" dirty="0"/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3528187" y="3081848"/>
            <a:ext cx="2144802" cy="467226"/>
          </a:xfrm>
          <a:prstGeom prst="wedgeRectCallout">
            <a:avLst>
              <a:gd name="adj1" fmla="val 86598"/>
              <a:gd name="adj2" fmla="val 1926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безопасность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5959793" y="2563198"/>
            <a:ext cx="1948544" cy="438001"/>
          </a:xfrm>
          <a:prstGeom prst="wedgeRectCallout">
            <a:avLst>
              <a:gd name="adj1" fmla="val -20784"/>
              <a:gd name="adj2" fmla="val 13384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0,57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10528363" y="4478899"/>
            <a:ext cx="1600647" cy="501019"/>
          </a:xfrm>
          <a:prstGeom prst="wedgeRectCallout">
            <a:avLst>
              <a:gd name="adj1" fmla="val -52979"/>
              <a:gd name="adj2" fmla="val -9237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7190079" y="6170339"/>
            <a:ext cx="1741091" cy="530233"/>
          </a:xfrm>
          <a:prstGeom prst="wedgeRectCallout">
            <a:avLst>
              <a:gd name="adj1" fmla="val 23279"/>
              <a:gd name="adj2" fmla="val -6444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Социальная политика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20</a:t>
            </a:r>
            <a:r>
              <a:rPr lang="ru-RU" sz="1000" b="1" dirty="0" smtClean="0">
                <a:solidFill>
                  <a:schemeClr val="tx1"/>
                </a:solidFill>
              </a:rPr>
              <a:t>,03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4722007" y="5964711"/>
            <a:ext cx="1370351" cy="636517"/>
          </a:xfrm>
          <a:prstGeom prst="wedgeRectCallout">
            <a:avLst>
              <a:gd name="adj1" fmla="val 70715"/>
              <a:gd name="adj2" fmla="val -6645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Физическая культура и спорт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0,00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3687663" y="4979918"/>
            <a:ext cx="1523374" cy="636517"/>
          </a:xfrm>
          <a:prstGeom prst="wedgeRectCallout">
            <a:avLst>
              <a:gd name="adj1" fmla="val 103701"/>
              <a:gd name="adj2" fmla="val 5409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2,47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3248107" y="3970887"/>
            <a:ext cx="1741091" cy="636517"/>
          </a:xfrm>
          <a:prstGeom prst="wedgeRectCallout">
            <a:avLst>
              <a:gd name="adj1" fmla="val 71353"/>
              <a:gd name="adj2" fmla="val -1659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27,33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10455079" y="3439869"/>
            <a:ext cx="1600432" cy="531018"/>
          </a:xfrm>
          <a:prstGeom prst="wedgeRectCallout">
            <a:avLst>
              <a:gd name="adj1" fmla="val -54751"/>
              <a:gd name="adj2" fmla="val 8965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9829978" y="5821595"/>
            <a:ext cx="1447622" cy="608316"/>
          </a:xfrm>
          <a:prstGeom prst="wedgeRectCallout">
            <a:avLst>
              <a:gd name="adj1" fmla="val -35559"/>
              <a:gd name="adj2" fmla="val -9684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Культура, кинематография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13,19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ая выноска 31"/>
          <p:cNvSpPr/>
          <p:nvPr/>
        </p:nvSpPr>
        <p:spPr>
          <a:xfrm>
            <a:off x="9285755" y="2563198"/>
            <a:ext cx="1840025" cy="630728"/>
          </a:xfrm>
          <a:prstGeom prst="wedgeRectCallout">
            <a:avLst>
              <a:gd name="adj1" fmla="val -69149"/>
              <a:gd name="adj2" fmla="val 6701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36,13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4" name="Выноска со стрелкой вверх 33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8875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560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/>
              <a:t>МО Васильевский </a:t>
            </a:r>
            <a:r>
              <a:rPr lang="ru-RU" b="1" dirty="0" smtClean="0"/>
              <a:t>за </a:t>
            </a:r>
            <a:r>
              <a:rPr lang="ru-RU" b="1" dirty="0" smtClean="0"/>
              <a:t>3-й </a:t>
            </a:r>
            <a:r>
              <a:rPr lang="ru-RU" b="1" dirty="0" smtClean="0"/>
              <a:t>квартал 2021 финансового года </a:t>
            </a:r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08755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расходов бюджета (тыс./руб.)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053279"/>
              </p:ext>
            </p:extLst>
          </p:nvPr>
        </p:nvGraphicFramePr>
        <p:xfrm>
          <a:off x="2763298" y="2676835"/>
          <a:ext cx="8244671" cy="3839003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663014"/>
                <a:gridCol w="895414"/>
                <a:gridCol w="979359"/>
                <a:gridCol w="979359"/>
                <a:gridCol w="727525"/>
              </a:tblGrid>
              <a:tr h="294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% исп.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Общегосударственные вопросы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13 331,0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</a:t>
                      </a:r>
                      <a:r>
                        <a:rPr lang="ru-RU" sz="1000" b="0" dirty="0" smtClean="0">
                          <a:effectLst/>
                        </a:rPr>
                        <a:t>безопасность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0300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экономика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0400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Жилищно-коммунальное хозяйство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0500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12 789,4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0600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Образование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0700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Культура, кинематография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0800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8 821,4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618,8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Социальная политика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1000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13 396,9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026,9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Физическая культура и спорт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Средства массовой информации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1200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103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64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40 250,9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Выноска со стрелкой вверх 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955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/>
              <a:t>МО Васильевский за </a:t>
            </a:r>
            <a:r>
              <a:rPr lang="ru-RU" b="1" dirty="0"/>
              <a:t>3</a:t>
            </a:r>
            <a:r>
              <a:rPr lang="ru-RU" b="1" dirty="0" smtClean="0"/>
              <a:t>-й </a:t>
            </a:r>
            <a:r>
              <a:rPr lang="ru-RU" b="1" dirty="0"/>
              <a:t>квартал </a:t>
            </a:r>
            <a:r>
              <a:rPr lang="ru-RU" b="1" dirty="0" smtClean="0"/>
              <a:t>2021 </a:t>
            </a:r>
            <a:r>
              <a:rPr lang="ru-RU" b="1" dirty="0"/>
              <a:t>финансового года </a:t>
            </a:r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80997" y="164948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расходов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4500184"/>
              </p:ext>
            </p:extLst>
          </p:nvPr>
        </p:nvGraphicFramePr>
        <p:xfrm>
          <a:off x="2677078" y="1779534"/>
          <a:ext cx="8819318" cy="495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6685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5130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Контактная информация МО Васильевский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168857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Руководство:</a:t>
            </a:r>
            <a:endParaRPr lang="ru-RU" dirty="0"/>
          </a:p>
        </p:txBody>
      </p:sp>
      <p:pic>
        <p:nvPicPr>
          <p:cNvPr id="6" name="Рисунок 5" descr="http://www.msmov.spb.ru/files/image/foto/dep_2014/dep_2014_figurin_19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132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http://www.msmov.spb.ru/files/image/foto/adm/ivanov_d_v_1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653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одзаголовок 4"/>
          <p:cNvSpPr txBox="1">
            <a:spLocks/>
          </p:cNvSpPr>
          <p:nvPr/>
        </p:nvSpPr>
        <p:spPr>
          <a:xfrm>
            <a:off x="2632756" y="4382697"/>
            <a:ext cx="4105502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err="1" smtClean="0"/>
              <a:t>Фигурин</a:t>
            </a:r>
            <a:r>
              <a:rPr lang="ru-RU" sz="1200" b="1" dirty="0" smtClean="0"/>
              <a:t> Игорь Стефанович</a:t>
            </a:r>
            <a:endParaRPr lang="ru-RU" sz="1200" dirty="0" smtClean="0"/>
          </a:p>
          <a:p>
            <a:pPr algn="ctr"/>
            <a:r>
              <a:rPr lang="ru-RU" sz="1000" dirty="0" smtClean="0"/>
              <a:t>Глава внутригородского муниципального образования </a:t>
            </a:r>
            <a:br>
              <a:rPr lang="ru-RU" sz="1000" dirty="0" smtClean="0"/>
            </a:br>
            <a:r>
              <a:rPr lang="ru-RU" sz="1000" dirty="0" smtClean="0"/>
              <a:t>Санкт-Петербурга муниципальный округ Васильевский</a:t>
            </a:r>
            <a:endParaRPr lang="ru-RU" sz="1000" dirty="0"/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6834641" y="4369014"/>
            <a:ext cx="4628015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Иванов Дмитрий Владимирович</a:t>
            </a:r>
            <a:endParaRPr lang="ru-RU" sz="1200" dirty="0"/>
          </a:p>
          <a:p>
            <a:pPr algn="ctr"/>
            <a:r>
              <a:rPr lang="ru-RU" sz="1000" dirty="0"/>
              <a:t>Глава местной администрации </a:t>
            </a:r>
            <a:r>
              <a:rPr lang="ru-RU" sz="1000" dirty="0" smtClean="0"/>
              <a:t>внутригородского </a:t>
            </a:r>
            <a:r>
              <a:rPr lang="ru-RU" sz="1000" dirty="0"/>
              <a:t>муниципального образования Санкт-Петербурга </a:t>
            </a:r>
            <a:r>
              <a:rPr lang="ru-RU" sz="1000" dirty="0" smtClean="0"/>
              <a:t>муниципальный </a:t>
            </a:r>
            <a:r>
              <a:rPr lang="ru-RU" sz="1000" dirty="0"/>
              <a:t>округ </a:t>
            </a:r>
            <a:r>
              <a:rPr lang="ru-RU" sz="1000" dirty="0" smtClean="0"/>
              <a:t>Васильевский</a:t>
            </a:r>
            <a:endParaRPr lang="ru-RU" sz="1000" dirty="0"/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2850470" y="5713551"/>
            <a:ext cx="8915399" cy="7634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/>
              <a:t>Телефон/факс:</a:t>
            </a:r>
            <a:r>
              <a:rPr lang="ru-RU" sz="1400" dirty="0"/>
              <a:t> 328-58-31, 323-32-34, 323-32-61</a:t>
            </a:r>
            <a:br>
              <a:rPr lang="ru-RU" sz="1400" dirty="0"/>
            </a:br>
            <a:r>
              <a:rPr lang="ru-RU" sz="1400" b="1" dirty="0"/>
              <a:t>С</a:t>
            </a:r>
            <a:r>
              <a:rPr lang="ru-RU" sz="1400" b="1" dirty="0" smtClean="0"/>
              <a:t>айт: </a:t>
            </a:r>
            <a:r>
              <a:rPr lang="en-US" sz="1400" dirty="0" smtClean="0"/>
              <a:t>https://www.msmov.spb.ru       </a:t>
            </a:r>
            <a:r>
              <a:rPr lang="ru-RU" sz="1400" b="1" dirty="0" smtClean="0"/>
              <a:t>e-</a:t>
            </a:r>
            <a:r>
              <a:rPr lang="ru-RU" sz="1400" b="1" dirty="0" err="1" smtClean="0"/>
              <a:t>mail</a:t>
            </a:r>
            <a:r>
              <a:rPr lang="ru-RU" sz="1400" b="1" dirty="0"/>
              <a:t>:</a:t>
            </a:r>
            <a:r>
              <a:rPr lang="ru-RU" sz="1400" dirty="0"/>
              <a:t> mcmo8@mail.ru</a:t>
            </a:r>
            <a:br>
              <a:rPr lang="ru-RU" sz="1400" dirty="0"/>
            </a:br>
            <a:r>
              <a:rPr lang="ru-RU" sz="1400" b="1" dirty="0"/>
              <a:t>Почтовый адрес:</a:t>
            </a:r>
            <a:r>
              <a:rPr lang="ru-RU" sz="1400" dirty="0"/>
              <a:t> 199004, Санкт-Петербург, 4-я линия В.О., д. 45, </a:t>
            </a:r>
            <a:r>
              <a:rPr lang="ru-RU" sz="1400" dirty="0" err="1"/>
              <a:t>каб</a:t>
            </a:r>
            <a:r>
              <a:rPr lang="ru-RU" sz="1400" dirty="0"/>
              <a:t>. №2</a:t>
            </a: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6834641" y="5160836"/>
            <a:ext cx="4628015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граждан:  каждый Вторник с 15:00 до 18:00</a:t>
            </a:r>
            <a:endParaRPr lang="ru-RU" sz="1000" dirty="0"/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2516870" y="5171722"/>
            <a:ext cx="4372201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избирателей: 1-й и 3-й Четверг с 16:00 до 18:00</a:t>
            </a:r>
            <a:endParaRPr lang="ru-RU" sz="1000" dirty="0"/>
          </a:p>
        </p:txBody>
      </p:sp>
      <p:sp>
        <p:nvSpPr>
          <p:cNvPr id="16" name="Выноска со стрелкой вверх 15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8" name="Выноска со стрелкой вверх 1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4668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59327" y="1593825"/>
            <a:ext cx="8915399" cy="49476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Ведомственные целевые программы МО Васильевский за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3-й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квартал 2021 года:</a:t>
            </a:r>
            <a:endParaRPr lang="ru-RU" sz="12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 tooltip="П Е Р Е Х О Д"/>
              </a:rPr>
              <a:t>Структура ведомственных целевых программ                                                                     3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 tooltip="П Е Р Е Х О Д"/>
              </a:rPr>
              <a:t>Исполнение ведомственных целевых программ                                                                 4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Динамика исполнения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ведомственных целевых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программ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                                               7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Доходы бюджета МО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Васильевский за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3-й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квартал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2021 финансового года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:</a:t>
            </a: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Структура доходов бюджета                                                                                                      9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 tooltip="П Е Р Е Х О Д"/>
              </a:rPr>
              <a:t>Исполнение доходов бюджета                                                                                                10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Динамика доходов бюджета                                                                                                    11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Расходы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бюджета МО Васильевский за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3-й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квартал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2021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финансового года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:</a:t>
            </a:r>
            <a:endParaRPr lang="ru-RU" sz="12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Структура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расходов 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" action="ppaction://noaction"/>
              </a:rPr>
              <a:t>                                                                                                  12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Исполнение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расходов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" action="ppaction://noaction"/>
              </a:rPr>
              <a:t>                                                                                              13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Динамика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расходов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                                                                                                  14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Контактная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информация                                                                                                           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15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50000"/>
              </a:lnSpc>
            </a:pP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Оглавление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Выноска со стрелкой вверх 7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3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Выноска со стрелкой вверх 9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860560"/>
              </p:ext>
            </p:extLst>
          </p:nvPr>
        </p:nvGraphicFramePr>
        <p:xfrm>
          <a:off x="4555443" y="2818356"/>
          <a:ext cx="5476875" cy="3390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</a:t>
            </a:r>
            <a:r>
              <a:rPr lang="ru-RU" b="1" dirty="0" smtClean="0"/>
              <a:t>3-й </a:t>
            </a:r>
            <a:r>
              <a:rPr lang="ru-RU" b="1" dirty="0" smtClean="0"/>
              <a:t>квартал 2021 года </a:t>
            </a:r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Структура Ведомственных целевых программ (план)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4895108" y="2454641"/>
            <a:ext cx="2144802" cy="467226"/>
          </a:xfrm>
          <a:prstGeom prst="wedgeRectCallout">
            <a:avLst>
              <a:gd name="adj1" fmla="val 12663"/>
              <a:gd name="adj2" fmla="val 9442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Благоустройство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60</a:t>
            </a:r>
            <a:r>
              <a:rPr lang="ru-RU" sz="1000" b="1" dirty="0" smtClean="0">
                <a:solidFill>
                  <a:schemeClr val="tx1"/>
                </a:solidFill>
              </a:rPr>
              <a:t>,14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2856783" y="5291003"/>
            <a:ext cx="2144802" cy="503415"/>
          </a:xfrm>
          <a:prstGeom prst="wedgeRectCallout">
            <a:avLst>
              <a:gd name="adj1" fmla="val 78333"/>
              <a:gd name="adj2" fmla="val 20832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5,84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9893831" y="1669164"/>
            <a:ext cx="2242443" cy="2394189"/>
          </a:xfrm>
          <a:prstGeom prst="wedgeRectCallout">
            <a:avLst>
              <a:gd name="adj1" fmla="val -61181"/>
              <a:gd name="adj2" fmla="val 46137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Формирование архивного фонда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0,35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Защита прав потребителей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Обучение действиям при ГО и ЧС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0,21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Общественные работы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0,24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Трудоустройство несовершеннолетних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1,10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Развитие малого бизнеса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5001585" y="6105744"/>
            <a:ext cx="2144802" cy="467226"/>
          </a:xfrm>
          <a:prstGeom prst="wedgeRectCallout">
            <a:avLst>
              <a:gd name="adj1" fmla="val 17087"/>
              <a:gd name="adj2" fmla="val -9747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Досуговые мероприятия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2</a:t>
            </a:r>
            <a:r>
              <a:rPr lang="ru-RU" sz="1000" b="1" dirty="0" smtClean="0">
                <a:solidFill>
                  <a:schemeClr val="tx1"/>
                </a:solidFill>
              </a:rPr>
              <a:t>,13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7592529" y="6105188"/>
            <a:ext cx="2144802" cy="467226"/>
          </a:xfrm>
          <a:prstGeom prst="wedgeRectCallout">
            <a:avLst>
              <a:gd name="adj1" fmla="val -55405"/>
              <a:gd name="adj2" fmla="val -11175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Сохранение местных традиций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4,85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9711181" y="5228399"/>
            <a:ext cx="2242443" cy="467226"/>
          </a:xfrm>
          <a:prstGeom prst="wedgeRectCallout">
            <a:avLst>
              <a:gd name="adj1" fmla="val -46959"/>
              <a:gd name="adj2" fmla="val -15932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Городские праздничные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24,24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2227385" y="2454640"/>
            <a:ext cx="2449541" cy="2421526"/>
          </a:xfrm>
          <a:prstGeom prst="wedgeRectCallout">
            <a:avLst>
              <a:gd name="adj1" fmla="val 66989"/>
              <a:gd name="adj2" fmla="val 5090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Профессиональное 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0,23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0,15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ДТТ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правонарушений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0,07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терроризма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0,13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наркомании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0,18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межнациональных конфликтов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0,05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2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</a:t>
            </a:r>
            <a:r>
              <a:rPr lang="ru-RU" b="1" dirty="0" smtClean="0"/>
              <a:t>3-й </a:t>
            </a:r>
            <a:r>
              <a:rPr lang="ru-RU" b="1" dirty="0" smtClean="0"/>
              <a:t>квартал 2021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Исполнение Ведомственных целевых программ 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217595"/>
              </p:ext>
            </p:extLst>
          </p:nvPr>
        </p:nvGraphicFramePr>
        <p:xfrm>
          <a:off x="2721429" y="2576150"/>
          <a:ext cx="8826726" cy="368041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архивных фондов органов местного самоуправления, муниципальных предприятий и учреждений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Осуществление защиты прав потребителей.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деятельности по профилактике правонарушений в Санкт-Петербурге в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формах,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установленных законодательством Санкт-Петербурга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профилактике терроризма и экстремизма, а также в минимизации  и (или) ликвидации последствий проявления терроризма и экстремизма на территории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45,36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установленном порядке в мероприятиях по профилактике незаконного потребления наркотических средств и психотропных веществ, наркомании в Санкт-Петербурге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60,12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Проведение </a:t>
                      </a:r>
                      <a:r>
                        <a:rPr lang="ru-RU" sz="1100" dirty="0">
                          <a:effectLst/>
                        </a:rPr>
                        <a:t>подготовки и обучения неработающего населения способам защиты и действиям в чрезвычайных ситуациях, а также способам защиты от опасностей, возникающих при ведении военных действий или вследствие этих действий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проведение оплачиваемых общественных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95,52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453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</a:t>
            </a:r>
            <a:r>
              <a:rPr lang="ru-RU" b="1" dirty="0"/>
              <a:t>3</a:t>
            </a:r>
            <a:r>
              <a:rPr lang="ru-RU" b="1" dirty="0" smtClean="0"/>
              <a:t>-й </a:t>
            </a:r>
            <a:r>
              <a:rPr lang="ru-RU" b="1" dirty="0"/>
              <a:t>квартал </a:t>
            </a:r>
            <a:r>
              <a:rPr lang="ru-RU" b="1" dirty="0" smtClean="0"/>
              <a:t>2021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Исполнение Ведомственных целевых программ </a:t>
            </a:r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993025"/>
              </p:ext>
            </p:extLst>
          </p:nvPr>
        </p:nvGraphicFramePr>
        <p:xfrm>
          <a:off x="2721429" y="2461709"/>
          <a:ext cx="8826726" cy="3925943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1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временного трудоустройства </a:t>
                      </a:r>
                      <a:r>
                        <a:rPr lang="ru-RU" sz="1100" dirty="0" smtClean="0">
                          <a:effectLst/>
                        </a:rPr>
                        <a:t>несовершеннолетних </a:t>
                      </a:r>
                      <a:r>
                        <a:rPr lang="ru-RU" sz="1100" dirty="0">
                          <a:effectLst/>
                        </a:rPr>
                        <a:t>в возрасте от 14 до 18 лет в свободное от учебы время, безработных граждан, испытывающих трудности в поиске работы, безработных граждан в возрасте от 18 до 20 </a:t>
                      </a:r>
                      <a:r>
                        <a:rPr lang="ru-RU" sz="1100" dirty="0" smtClean="0">
                          <a:effectLst/>
                        </a:rPr>
                        <a:t>лет из числа выпускников образовательных учреждений начального и среднего профессионального образования, </a:t>
                      </a:r>
                      <a:r>
                        <a:rPr lang="ru-RU" sz="1100" dirty="0">
                          <a:effectLst/>
                        </a:rPr>
                        <a:t>ищущих работу </a:t>
                      </a:r>
                      <a:r>
                        <a:rPr lang="ru-RU" sz="1100" dirty="0" smtClean="0">
                          <a:effectLst/>
                        </a:rPr>
                        <a:t>впервые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56,62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5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Содействие развитию малого бизнеса на территории муниципального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16 988,6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581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44,63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мероприятиях по охране окружающей среды в границах муниципального образования, за исключением организаций и осуществления мероприятий по экологическому контролю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12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профессионального образования и дополнительного профессионального образования выборных должностных лиц местного самоуправления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членов выборных органов местного самоуправления,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депутатов муниципальных советов муниципальных образований,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служащих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работников 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49,16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13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 по профилактике дорожно-транспортного травматизма на территории муниципального образования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                                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5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</a:t>
            </a:r>
            <a:r>
              <a:rPr lang="ru-RU" b="1" dirty="0"/>
              <a:t>3</a:t>
            </a:r>
            <a:r>
              <a:rPr lang="ru-RU" b="1" dirty="0" smtClean="0"/>
              <a:t>-й </a:t>
            </a:r>
            <a:r>
              <a:rPr lang="ru-RU" b="1" dirty="0"/>
              <a:t>квартал </a:t>
            </a:r>
            <a:r>
              <a:rPr lang="ru-RU" b="1" dirty="0" smtClean="0"/>
              <a:t>2021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Исполнение Ведомственных целевых программ </a:t>
            </a:r>
            <a:r>
              <a:rPr lang="ru-RU" dirty="0" smtClean="0"/>
              <a:t>(окончание)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058728"/>
              </p:ext>
            </p:extLst>
          </p:nvPr>
        </p:nvGraphicFramePr>
        <p:xfrm>
          <a:off x="2721427" y="2416462"/>
          <a:ext cx="8937172" cy="421380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10859"/>
                <a:gridCol w="7000714"/>
                <a:gridCol w="584200"/>
                <a:gridCol w="647700"/>
                <a:gridCol w="393699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14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создании условий для реализации мер, направленных на укрепление межнационального и межконфессионального согласия, сохранения и развития языков и культуры народов РФ, проживающих на территории муниципального образования, социально и культурную адаптацию мигрантов, профилактику межнациональных конфликтов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5314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15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  местных и участие в организации и проведении городских праздничных и иных зрелищных мероприятий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300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48,20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и проведение мероприятий по сохранению и развитию местных традиций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371,2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080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78,81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43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проведению досуговых мероприятий для жителей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602,8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237,5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39,40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условий для развития на территории муниципального образования физической культуры и массового спорта, организация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физкультурных мероприятий, физкультурно-оздоровительных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спортивных мероприятий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Учреждение печатного средства массовой информации для опубликования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правовых актов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официальной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информации о социально-экономическом и культурном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образования, о развитии его общественной инфраструктуры и иной официальной информации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103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66,88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9629">
                <a:tc>
                  <a:txBody>
                    <a:bodyPr/>
                    <a:lstStyle/>
                    <a:p>
                      <a:pPr algn="ctr"/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28 248,8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13 830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9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</a:t>
            </a:r>
            <a:r>
              <a:rPr lang="ru-RU" b="1" dirty="0"/>
              <a:t>3</a:t>
            </a:r>
            <a:r>
              <a:rPr lang="ru-RU" b="1" dirty="0" smtClean="0"/>
              <a:t>-й </a:t>
            </a:r>
            <a:r>
              <a:rPr lang="ru-RU" b="1" dirty="0"/>
              <a:t>квартал </a:t>
            </a:r>
            <a:r>
              <a:rPr lang="ru-RU" b="1" dirty="0" smtClean="0"/>
              <a:t>2021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/>
          <a:lstStyle/>
          <a:p>
            <a:r>
              <a:rPr lang="ru-RU" dirty="0" smtClean="0"/>
              <a:t>Динамика исполнения ведомственных целевых программ в тыс. руб.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521624"/>
              </p:ext>
            </p:extLst>
          </p:nvPr>
        </p:nvGraphicFramePr>
        <p:xfrm>
          <a:off x="2700767" y="2378182"/>
          <a:ext cx="8716533" cy="4167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041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</a:t>
            </a:r>
            <a:r>
              <a:rPr lang="ru-RU" b="1" dirty="0"/>
              <a:t>3</a:t>
            </a:r>
            <a:r>
              <a:rPr lang="ru-RU" b="1" dirty="0" smtClean="0"/>
              <a:t>-й </a:t>
            </a:r>
            <a:r>
              <a:rPr lang="ru-RU" b="1" dirty="0"/>
              <a:t>квартал </a:t>
            </a:r>
            <a:r>
              <a:rPr lang="ru-RU" b="1" dirty="0" smtClean="0"/>
              <a:t>2021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исполнения ведомственных целевых программ (окончание)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9685010"/>
              </p:ext>
            </p:extLst>
          </p:nvPr>
        </p:nvGraphicFramePr>
        <p:xfrm>
          <a:off x="2781300" y="2468670"/>
          <a:ext cx="8766853" cy="39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5709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606189"/>
              </p:ext>
            </p:extLst>
          </p:nvPr>
        </p:nvGraphicFramePr>
        <p:xfrm>
          <a:off x="4786364" y="2687118"/>
          <a:ext cx="5457825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20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 </a:t>
            </a:r>
          </a:p>
          <a:p>
            <a:pPr algn="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</a:t>
            </a:r>
            <a:r>
              <a:rPr lang="ru-RU" b="1" dirty="0" smtClean="0"/>
              <a:t>3-й </a:t>
            </a:r>
            <a:r>
              <a:rPr lang="ru-RU" b="1" dirty="0" smtClean="0"/>
              <a:t>квартал 2021 финансового года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доходов бюджета (план)</a:t>
            </a:r>
            <a:endParaRPr lang="ru-RU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3645628" y="5137676"/>
            <a:ext cx="1368975" cy="612648"/>
          </a:xfrm>
          <a:prstGeom prst="wedgeRectCallout">
            <a:avLst>
              <a:gd name="adj1" fmla="val 76196"/>
              <a:gd name="adj2" fmla="val -60902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Поступления: Субвенции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22,57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10334342" y="3681196"/>
            <a:ext cx="1611089" cy="612648"/>
          </a:xfrm>
          <a:prstGeom prst="wedgeRectCallout">
            <a:avLst>
              <a:gd name="adj1" fmla="val -77113"/>
              <a:gd name="adj2" fmla="val 217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Штрафы, санкции, возмещения ущерба </a:t>
            </a:r>
            <a:r>
              <a:rPr lang="ru-RU" sz="1000" b="1" dirty="0" smtClean="0">
                <a:solidFill>
                  <a:schemeClr val="tx1"/>
                </a:solidFill>
              </a:rPr>
              <a:t>2</a:t>
            </a:r>
            <a:r>
              <a:rPr lang="ru-RU" sz="1000" b="1" dirty="0" smtClean="0">
                <a:solidFill>
                  <a:schemeClr val="tx1"/>
                </a:solidFill>
              </a:rPr>
              <a:t>,15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10297609" y="2651858"/>
            <a:ext cx="1647822" cy="612648"/>
          </a:xfrm>
          <a:prstGeom prst="wedgeRectCallout">
            <a:avLst>
              <a:gd name="adj1" fmla="val -83211"/>
              <a:gd name="adj2" fmla="val 12921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Доходы от компенсации затрат </a:t>
            </a:r>
            <a:r>
              <a:rPr lang="ru-RU" sz="1000" b="1" dirty="0" smtClean="0">
                <a:solidFill>
                  <a:schemeClr val="tx1"/>
                </a:solidFill>
              </a:rPr>
              <a:t>0,13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3643006" y="2687118"/>
            <a:ext cx="1371597" cy="612648"/>
          </a:xfrm>
          <a:prstGeom prst="wedgeRectCallout">
            <a:avLst>
              <a:gd name="adj1" fmla="val 96341"/>
              <a:gd name="adj2" fmla="val 7591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Налог на доходы физических лиц </a:t>
            </a:r>
            <a:r>
              <a:rPr lang="ru-RU" sz="1000" b="1" dirty="0" smtClean="0">
                <a:solidFill>
                  <a:schemeClr val="tx1"/>
                </a:solidFill>
              </a:rPr>
              <a:t>38</a:t>
            </a:r>
            <a:r>
              <a:rPr lang="ru-RU" sz="1000" b="1" dirty="0" smtClean="0">
                <a:solidFill>
                  <a:schemeClr val="tx1"/>
                </a:solidFill>
              </a:rPr>
              <a:t>,16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10374574" y="4864195"/>
            <a:ext cx="1570857" cy="612648"/>
          </a:xfrm>
          <a:prstGeom prst="wedgeRectCallout">
            <a:avLst>
              <a:gd name="adj1" fmla="val -81108"/>
              <a:gd name="adj2" fmla="val -150551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Прочие неналоговые доходы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0,001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6260420" y="5876054"/>
            <a:ext cx="1368975" cy="612648"/>
          </a:xfrm>
          <a:prstGeom prst="wedgeRectCallout">
            <a:avLst>
              <a:gd name="adj1" fmla="val 26100"/>
              <a:gd name="adj2" fmla="val -9075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Поступления: Дотации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37,00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11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  <p:bldP spid="7" grpId="0" animBg="1"/>
      <p:bldP spid="10" grpId="0" animBg="1"/>
      <p:bldP spid="11" grpId="0" animBg="1"/>
      <p:bldP spid="12" grpId="0" animBg="1"/>
      <p:bldP spid="17" grpId="0" animBg="1"/>
      <p:bldP spid="24" grpId="0" animBg="1"/>
    </p:bld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8661</TotalTime>
  <Words>1169</Words>
  <Application>Microsoft Office PowerPoint</Application>
  <PresentationFormat>Широкоэкранный</PresentationFormat>
  <Paragraphs>396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Легкий дым</vt:lpstr>
      <vt:lpstr>9 месяцев 2021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user</cp:lastModifiedBy>
  <cp:revision>449</cp:revision>
  <dcterms:created xsi:type="dcterms:W3CDTF">2017-09-11T10:04:56Z</dcterms:created>
  <dcterms:modified xsi:type="dcterms:W3CDTF">2021-10-27T07:29:59Z</dcterms:modified>
</cp:coreProperties>
</file>